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2" r:id="rId2"/>
    <p:sldId id="288" r:id="rId3"/>
    <p:sldId id="293" r:id="rId4"/>
    <p:sldId id="300" r:id="rId5"/>
    <p:sldId id="301" r:id="rId6"/>
    <p:sldId id="303" r:id="rId7"/>
    <p:sldId id="270" r:id="rId8"/>
    <p:sldId id="279" r:id="rId9"/>
    <p:sldId id="29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177EF2-F41E-1241-9C06-714269CB3F97}">
          <p14:sldIdLst>
            <p14:sldId id="302"/>
            <p14:sldId id="288"/>
            <p14:sldId id="293"/>
            <p14:sldId id="300"/>
            <p14:sldId id="301"/>
            <p14:sldId id="303"/>
            <p14:sldId id="270"/>
            <p14:sldId id="279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58B"/>
    <a:srgbClr val="9BC8E7"/>
    <a:srgbClr val="EDF2F5"/>
    <a:srgbClr val="3C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82"/>
    <p:restoredTop sz="96293" autoAdjust="0"/>
  </p:normalViewPr>
  <p:slideViewPr>
    <p:cSldViewPr snapToGrid="0" showGuides="1">
      <p:cViewPr varScale="1">
        <p:scale>
          <a:sx n="218" d="100"/>
          <a:sy n="218" d="100"/>
        </p:scale>
        <p:origin x="1520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7357CA97-3A47-406C-90DE-A44E10248EE8}" type="datetimeFigureOut">
              <a:rPr lang="zh-CN" altLang="en-US" smtClean="0"/>
              <a:pPr/>
              <a:t>2020/5/5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932D7A35-7D6C-4554-A9ED-0917C76AEA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82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0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33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7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9869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5" y="1386706"/>
                  <a:pt x="603275" y="1396447"/>
                  <a:pt x="529785" y="1398534"/>
                </a:cubicBezTo>
                <a:cubicBezTo>
                  <a:pt x="456295" y="1400622"/>
                  <a:pt x="372640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0" y="1333134"/>
                  <a:pt x="41934" y="1312957"/>
                  <a:pt x="23171" y="1277474"/>
                </a:cubicBezTo>
                <a:cubicBezTo>
                  <a:pt x="4407" y="1241991"/>
                  <a:pt x="12225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3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533394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6" y="1386706"/>
                  <a:pt x="603275" y="1396447"/>
                  <a:pt x="529785" y="1398534"/>
                </a:cubicBezTo>
                <a:cubicBezTo>
                  <a:pt x="456295" y="1400622"/>
                  <a:pt x="372641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1" y="1333134"/>
                  <a:pt x="41934" y="1312957"/>
                  <a:pt x="23171" y="1277474"/>
                </a:cubicBezTo>
                <a:cubicBezTo>
                  <a:pt x="4407" y="1241991"/>
                  <a:pt x="12226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4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89869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5" y="1386705"/>
                  <a:pt x="603275" y="1396446"/>
                  <a:pt x="529785" y="1398533"/>
                </a:cubicBezTo>
                <a:cubicBezTo>
                  <a:pt x="456295" y="1400621"/>
                  <a:pt x="372640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0" y="1333133"/>
                  <a:pt x="41934" y="1312956"/>
                  <a:pt x="23171" y="1277473"/>
                </a:cubicBezTo>
                <a:cubicBezTo>
                  <a:pt x="4407" y="1241990"/>
                  <a:pt x="12225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3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33394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6" y="1386705"/>
                  <a:pt x="603275" y="1396446"/>
                  <a:pt x="529785" y="1398533"/>
                </a:cubicBezTo>
                <a:cubicBezTo>
                  <a:pt x="456295" y="1400621"/>
                  <a:pt x="372641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1" y="1333133"/>
                  <a:pt x="41934" y="1312956"/>
                  <a:pt x="23171" y="1277473"/>
                </a:cubicBezTo>
                <a:cubicBezTo>
                  <a:pt x="4407" y="1241990"/>
                  <a:pt x="12226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4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2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671749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4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5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6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4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4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1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5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42202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3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6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5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3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3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0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6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7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16100" y="2095500"/>
            <a:ext cx="3111500" cy="3111500"/>
          </a:xfrm>
          <a:custGeom>
            <a:avLst/>
            <a:gdLst>
              <a:gd name="connsiteX0" fmla="*/ 1555750 w 3111500"/>
              <a:gd name="connsiteY0" fmla="*/ 0 h 3111500"/>
              <a:gd name="connsiteX1" fmla="*/ 3111500 w 3111500"/>
              <a:gd name="connsiteY1" fmla="*/ 1555750 h 3111500"/>
              <a:gd name="connsiteX2" fmla="*/ 1555750 w 3111500"/>
              <a:gd name="connsiteY2" fmla="*/ 3111500 h 3111500"/>
              <a:gd name="connsiteX3" fmla="*/ 0 w 3111500"/>
              <a:gd name="connsiteY3" fmla="*/ 1555750 h 3111500"/>
              <a:gd name="connsiteX4" fmla="*/ 1555750 w 3111500"/>
              <a:gd name="connsiteY4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0" h="3111500">
                <a:moveTo>
                  <a:pt x="1555750" y="0"/>
                </a:moveTo>
                <a:cubicBezTo>
                  <a:pt x="2414967" y="0"/>
                  <a:pt x="3111500" y="696533"/>
                  <a:pt x="3111500" y="1555750"/>
                </a:cubicBezTo>
                <a:cubicBezTo>
                  <a:pt x="3111500" y="2414967"/>
                  <a:pt x="2414967" y="3111500"/>
                  <a:pt x="1555750" y="3111500"/>
                </a:cubicBezTo>
                <a:cubicBezTo>
                  <a:pt x="696533" y="3111500"/>
                  <a:pt x="0" y="2414967"/>
                  <a:pt x="0" y="1555750"/>
                </a:cubicBezTo>
                <a:cubicBezTo>
                  <a:pt x="0" y="696533"/>
                  <a:pt x="696533" y="0"/>
                  <a:pt x="1555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90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3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831414" y="3100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26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0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00" y="273336"/>
            <a:ext cx="3403600" cy="1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6" r:id="rId3"/>
    <p:sldLayoutId id="2147483665" r:id="rId4"/>
    <p:sldLayoutId id="2147483664" r:id="rId5"/>
    <p:sldLayoutId id="2147483668" r:id="rId6"/>
    <p:sldLayoutId id="2147483663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lvl="0" algn="ctr">
                <a:defRPr/>
              </a:pPr>
              <a:r>
                <a:rPr lang="zh-CN" altLang="en-US" sz="4800" dirty="0"/>
                <a:t>架构和基础概念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499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课程目标</a:t>
            </a:r>
          </a:p>
        </p:txBody>
      </p:sp>
      <p:grpSp>
        <p:nvGrpSpPr>
          <p:cNvPr id="15" name="Group 74">
            <a:extLst>
              <a:ext uri="{FF2B5EF4-FFF2-40B4-BE49-F238E27FC236}">
                <a16:creationId xmlns:a16="http://schemas.microsoft.com/office/drawing/2014/main" id="{11184B6C-5E14-EB46-8300-9C44DA8C74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757" y="160293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16" name="Freeform 75">
              <a:extLst>
                <a:ext uri="{FF2B5EF4-FFF2-40B4-BE49-F238E27FC236}">
                  <a16:creationId xmlns:a16="http://schemas.microsoft.com/office/drawing/2014/main" id="{E00172CC-2F68-FB47-A68D-6CCD8133D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76">
              <a:extLst>
                <a:ext uri="{FF2B5EF4-FFF2-40B4-BE49-F238E27FC236}">
                  <a16:creationId xmlns:a16="http://schemas.microsoft.com/office/drawing/2014/main" id="{70AA97F2-27B2-EF48-8777-B70C3EBEC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4152BCB-805B-6A43-A62C-0BC5DD7F63CA}"/>
              </a:ext>
            </a:extLst>
          </p:cNvPr>
          <p:cNvSpPr/>
          <p:nvPr/>
        </p:nvSpPr>
        <p:spPr>
          <a:xfrm>
            <a:off x="1945844" y="4198105"/>
            <a:ext cx="3330386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集群上的主要组件</a:t>
            </a:r>
          </a:p>
        </p:txBody>
      </p:sp>
      <p:grpSp>
        <p:nvGrpSpPr>
          <p:cNvPr id="27" name="Group 74">
            <a:extLst>
              <a:ext uri="{FF2B5EF4-FFF2-40B4-BE49-F238E27FC236}">
                <a16:creationId xmlns:a16="http://schemas.microsoft.com/office/drawing/2014/main" id="{303E3044-0014-7A4D-8F19-35CD36CEF0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4776" y="373545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CB0A0201-3711-DD4C-9FC2-1797CCD3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75786F4-8334-204C-AFEE-7DD314D96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Group 74">
            <a:extLst>
              <a:ext uri="{FF2B5EF4-FFF2-40B4-BE49-F238E27FC236}">
                <a16:creationId xmlns:a16="http://schemas.microsoft.com/office/drawing/2014/main" id="{D40FC14A-91FA-2844-8BA0-342F1C5164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7919" y="173321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5A987537-FA26-2141-A4C3-599037180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B1EE5A35-F3A9-5043-A779-F0DEFC2AF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4E9F704C-747E-4C48-8C55-9712F63EDD55}"/>
              </a:ext>
            </a:extLst>
          </p:cNvPr>
          <p:cNvSpPr/>
          <p:nvPr/>
        </p:nvSpPr>
        <p:spPr>
          <a:xfrm>
            <a:off x="8406018" y="4258292"/>
            <a:ext cx="2963389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组件和组件是怎样交互的</a:t>
            </a:r>
          </a:p>
        </p:txBody>
      </p:sp>
      <p:grpSp>
        <p:nvGrpSpPr>
          <p:cNvPr id="36" name="Group 74">
            <a:extLst>
              <a:ext uri="{FF2B5EF4-FFF2-40B4-BE49-F238E27FC236}">
                <a16:creationId xmlns:a16="http://schemas.microsoft.com/office/drawing/2014/main" id="{6AD993B4-B79E-D943-AEA1-E7A616DC6B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3938" y="386573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29F1BBA-0691-C04B-A657-8DB523B6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76">
              <a:extLst>
                <a:ext uri="{FF2B5EF4-FFF2-40B4-BE49-F238E27FC236}">
                  <a16:creationId xmlns:a16="http://schemas.microsoft.com/office/drawing/2014/main" id="{E66ECD30-CC9E-6F47-A057-42B40EA0F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AE5D9ED-4CD9-A048-821B-1BB247B88868}"/>
              </a:ext>
            </a:extLst>
          </p:cNvPr>
          <p:cNvSpPr/>
          <p:nvPr/>
        </p:nvSpPr>
        <p:spPr>
          <a:xfrm>
            <a:off x="1440698" y="2033043"/>
            <a:ext cx="307939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组件的形象比喻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2C1494-0CC2-874E-9544-BC647D71B0B3}"/>
              </a:ext>
            </a:extLst>
          </p:cNvPr>
          <p:cNvSpPr/>
          <p:nvPr/>
        </p:nvSpPr>
        <p:spPr>
          <a:xfrm>
            <a:off x="7855850" y="2017167"/>
            <a:ext cx="307939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架构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D3F682-B382-9A4F-9D71-785AB963E40E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</p:spTree>
    <p:extLst>
      <p:ext uri="{BB962C8B-B14F-4D97-AF65-F5344CB8AC3E}">
        <p14:creationId xmlns:p14="http://schemas.microsoft.com/office/powerpoint/2010/main" val="319731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5" grpId="0"/>
          <p:bldP spid="35" grpId="0"/>
          <p:bldP spid="40" grpId="0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5" grpId="0"/>
          <p:bldP spid="35" grpId="0"/>
          <p:bldP spid="40" grpId="0"/>
          <p:bldP spid="4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组件的形象比喻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7406ED8-F45D-9F44-B9AE-882B6BB0A8B9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4E21EE0-0EB6-624D-A10F-8BF8B0CB8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07931"/>
              </p:ext>
            </p:extLst>
          </p:nvPr>
        </p:nvGraphicFramePr>
        <p:xfrm>
          <a:off x="756355" y="1731839"/>
          <a:ext cx="11060508" cy="4529363"/>
        </p:xfrm>
        <a:graphic>
          <a:graphicData uri="http://schemas.openxmlformats.org/drawingml/2006/table">
            <a:tbl>
              <a:tblPr/>
              <a:tblGrid>
                <a:gridCol w="2765127">
                  <a:extLst>
                    <a:ext uri="{9D8B030D-6E8A-4147-A177-3AD203B41FA5}">
                      <a16:colId xmlns:a16="http://schemas.microsoft.com/office/drawing/2014/main" val="1517384886"/>
                    </a:ext>
                  </a:extLst>
                </a:gridCol>
                <a:gridCol w="2765127">
                  <a:extLst>
                    <a:ext uri="{9D8B030D-6E8A-4147-A177-3AD203B41FA5}">
                      <a16:colId xmlns:a16="http://schemas.microsoft.com/office/drawing/2014/main" val="618787775"/>
                    </a:ext>
                  </a:extLst>
                </a:gridCol>
                <a:gridCol w="2765127">
                  <a:extLst>
                    <a:ext uri="{9D8B030D-6E8A-4147-A177-3AD203B41FA5}">
                      <a16:colId xmlns:a16="http://schemas.microsoft.com/office/drawing/2014/main" val="93529291"/>
                    </a:ext>
                  </a:extLst>
                </a:gridCol>
                <a:gridCol w="2765127">
                  <a:extLst>
                    <a:ext uri="{9D8B030D-6E8A-4147-A177-3AD203B41FA5}">
                      <a16:colId xmlns:a16="http://schemas.microsoft.com/office/drawing/2014/main" val="3141017677"/>
                    </a:ext>
                  </a:extLst>
                </a:gridCol>
              </a:tblGrid>
              <a:tr h="1102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>
                          <a:effectLst/>
                        </a:rPr>
                        <a:t>组件名称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>
                          <a:effectLst/>
                        </a:rPr>
                        <a:t>职责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>
                          <a:effectLst/>
                        </a:rPr>
                        <a:t>形象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>
                          <a:effectLst/>
                        </a:rPr>
                        <a:t>职责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755361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effectLst/>
                        </a:rPr>
                        <a:t>节点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master</a:t>
                      </a:r>
                      <a:r>
                        <a:rPr lang="zh-CN" altLang="en-US" sz="900">
                          <a:effectLst/>
                        </a:rPr>
                        <a:t>节点，</a:t>
                      </a:r>
                      <a:r>
                        <a:rPr lang="en" sz="900">
                          <a:effectLst/>
                        </a:rPr>
                        <a:t>worker</a:t>
                      </a:r>
                      <a:r>
                        <a:rPr lang="zh-CN" altLang="en-US" sz="900">
                          <a:effectLst/>
                        </a:rPr>
                        <a:t>节点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教学楼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有行政楼，</a:t>
                      </a:r>
                      <a:r>
                        <a:rPr lang="en-US" altLang="zh-CN" sz="900">
                          <a:effectLst/>
                        </a:rPr>
                        <a:t>1</a:t>
                      </a:r>
                      <a:r>
                        <a:rPr lang="zh-CN" altLang="en-US" sz="900">
                          <a:effectLst/>
                        </a:rPr>
                        <a:t>，</a:t>
                      </a:r>
                      <a:r>
                        <a:rPr lang="en-US" altLang="zh-CN" sz="900">
                          <a:effectLst/>
                        </a:rPr>
                        <a:t>2</a:t>
                      </a:r>
                      <a:r>
                        <a:rPr lang="zh-CN" altLang="en-US" sz="900">
                          <a:effectLst/>
                        </a:rPr>
                        <a:t>，</a:t>
                      </a:r>
                      <a:r>
                        <a:rPr lang="en-US" altLang="zh-CN" sz="900">
                          <a:effectLst/>
                        </a:rPr>
                        <a:t>3</a:t>
                      </a:r>
                      <a:r>
                        <a:rPr lang="zh-CN" altLang="en-US" sz="900">
                          <a:effectLst/>
                        </a:rPr>
                        <a:t>，</a:t>
                      </a:r>
                      <a:r>
                        <a:rPr lang="en-US" altLang="zh-CN" sz="900">
                          <a:effectLst/>
                        </a:rPr>
                        <a:t>4</a:t>
                      </a:r>
                      <a:r>
                        <a:rPr lang="zh-CN" altLang="en-US" sz="900">
                          <a:effectLst/>
                        </a:rPr>
                        <a:t>号教学楼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139568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api-server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负责所有接收和分析请求，是集群的中枢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校长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对学校负责，是整个学校的协调人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44821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 dirty="0">
                          <a:effectLst/>
                        </a:rPr>
                        <a:t>scheduler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负责监控所有集群的资源使用情况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行政校长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对于整个校园的资源进行调度，分配工作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51949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controller-manager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监控</a:t>
                      </a:r>
                      <a:r>
                        <a:rPr lang="en" sz="900">
                          <a:effectLst/>
                        </a:rPr>
                        <a:t>controller，</a:t>
                      </a:r>
                      <a:r>
                        <a:rPr lang="zh-CN" altLang="en-US" sz="900">
                          <a:effectLst/>
                        </a:rPr>
                        <a:t>保证</a:t>
                      </a:r>
                      <a:r>
                        <a:rPr lang="en" sz="900">
                          <a:effectLst/>
                        </a:rPr>
                        <a:t>controller</a:t>
                      </a:r>
                      <a:r>
                        <a:rPr lang="zh-CN" altLang="en-US" sz="900">
                          <a:effectLst/>
                        </a:rPr>
                        <a:t>的健康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副校长</a:t>
                      </a:r>
                      <a:r>
                        <a:rPr lang="en-US" altLang="zh-CN" sz="900">
                          <a:effectLst/>
                        </a:rPr>
                        <a:t>-</a:t>
                      </a:r>
                      <a:r>
                        <a:rPr lang="zh-CN" altLang="en-US" sz="900">
                          <a:effectLst/>
                        </a:rPr>
                        <a:t>教务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负责学校内各个年级的教务主任的工作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206249"/>
                  </a:ext>
                </a:extLst>
              </a:tr>
              <a:tr h="110243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etcd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数据库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学生管理系统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存储所有信息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900787"/>
                  </a:ext>
                </a:extLst>
              </a:tr>
              <a:tr h="343697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controller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</a:t>
                      </a:r>
                      <a:r>
                        <a:rPr lang="en" sz="900">
                          <a:effectLst/>
                        </a:rPr>
                        <a:t>pod</a:t>
                      </a:r>
                      <a:r>
                        <a:rPr lang="zh-CN" altLang="en-US" sz="900">
                          <a:effectLst/>
                        </a:rPr>
                        <a:t>的状态监控，保证管辖内的</a:t>
                      </a:r>
                      <a:r>
                        <a:rPr lang="en" sz="900">
                          <a:effectLst/>
                        </a:rPr>
                        <a:t>pod</a:t>
                      </a:r>
                      <a:r>
                        <a:rPr lang="zh-CN" altLang="en-US" sz="900">
                          <a:effectLst/>
                        </a:rPr>
                        <a:t>一直向着既定目标改变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教务主任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安排课程，安排老师，保证每个学生都上好课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971287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kubelet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负责监控</a:t>
                      </a:r>
                      <a:r>
                        <a:rPr lang="en" sz="900">
                          <a:effectLst/>
                        </a:rPr>
                        <a:t>node</a:t>
                      </a:r>
                      <a:r>
                        <a:rPr lang="zh-CN" altLang="en-US" sz="900">
                          <a:effectLst/>
                        </a:rPr>
                        <a:t>上的状态是否健康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摄像头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负责监控班级内部的同学是不是上课开小差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946713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service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服务发现和负载均衡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班主任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负责班级内部事务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488346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kubelet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effectLst/>
                        </a:rPr>
                        <a:t>负责监控</a:t>
                      </a:r>
                      <a:r>
                        <a:rPr lang="en" sz="900" dirty="0">
                          <a:effectLst/>
                        </a:rPr>
                        <a:t>node</a:t>
                      </a:r>
                      <a:r>
                        <a:rPr lang="zh-CN" altLang="en-US" sz="900" dirty="0">
                          <a:effectLst/>
                        </a:rPr>
                        <a:t>上的状态是否健康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摄像头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负责监控班级内部的同学是不是上课开小差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01375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kube-proxy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负责给资源分配可用的网络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手机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让大家都可以通信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726105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网络插件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提供网络功能和隔离功能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步话机频段</a:t>
                      </a:r>
                      <a:r>
                        <a:rPr lang="en-US" altLang="zh-CN" sz="900">
                          <a:effectLst/>
                        </a:rPr>
                        <a:t>/</a:t>
                      </a:r>
                      <a:r>
                        <a:rPr lang="zh-CN" altLang="en-US" sz="900">
                          <a:effectLst/>
                        </a:rPr>
                        <a:t>手机供应商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联通或者电信，可以给每个人一个手机号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635675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pod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最小调度单位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学生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我们来到学校都是为了完成学业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110054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initcontainer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在主容器启动之前的容器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肚子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吃饱了才能上学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425914"/>
                  </a:ext>
                </a:extLst>
              </a:tr>
              <a:tr h="188061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sidecar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辅助主容器的容器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书包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可以放上学的书，可以放水杯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84350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daemonset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每个节点上都有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厕所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每个教学楼都有，新建教学楼就得有厕所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698160"/>
                  </a:ext>
                </a:extLst>
              </a:tr>
              <a:tr h="265879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deployment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我们的应用都会做成</a:t>
                      </a:r>
                      <a:r>
                        <a:rPr lang="en" sz="900">
                          <a:effectLst/>
                        </a:rPr>
                        <a:t>deployment</a:t>
                      </a:r>
                      <a:r>
                        <a:rPr lang="zh-CN" altLang="en-US" sz="900">
                          <a:effectLst/>
                        </a:rPr>
                        <a:t>来服务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班级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学校都是以班级为单位进行教学任务的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861321"/>
                  </a:ext>
                </a:extLst>
              </a:tr>
              <a:tr h="421516">
                <a:tc>
                  <a:txBody>
                    <a:bodyPr/>
                    <a:lstStyle/>
                    <a:p>
                      <a:pPr algn="ctr"/>
                      <a:r>
                        <a:rPr lang="en" sz="900">
                          <a:effectLst/>
                        </a:rPr>
                        <a:t>namespace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集群隔离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学校的区域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教学区域，</a:t>
                      </a:r>
                      <a:r>
                        <a:rPr lang="en" sz="900">
                          <a:effectLst/>
                        </a:rPr>
                        <a:t>app，</a:t>
                      </a:r>
                      <a:r>
                        <a:rPr lang="zh-CN" altLang="en-US" sz="900">
                          <a:effectLst/>
                        </a:rPr>
                        <a:t>大操场，</a:t>
                      </a:r>
                      <a:r>
                        <a:rPr lang="en" sz="900">
                          <a:effectLst/>
                        </a:rPr>
                        <a:t>default，</a:t>
                      </a:r>
                      <a:r>
                        <a:rPr lang="zh-CN" altLang="en-US" sz="900">
                          <a:effectLst/>
                        </a:rPr>
                        <a:t>老师办公室，</a:t>
                      </a:r>
                      <a:r>
                        <a:rPr lang="en" sz="900">
                          <a:effectLst/>
                        </a:rPr>
                        <a:t>kube-system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989123"/>
                  </a:ext>
                </a:extLst>
              </a:tr>
              <a:tr h="110243">
                <a:tc>
                  <a:txBody>
                    <a:bodyPr/>
                    <a:lstStyle/>
                    <a:p>
                      <a:pPr algn="ctr"/>
                      <a:r>
                        <a:rPr lang="en" sz="900" dirty="0">
                          <a:effectLst/>
                        </a:rPr>
                        <a:t>docker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容器运行时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>
                          <a:effectLst/>
                        </a:rPr>
                        <a:t>教师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effectLst/>
                        </a:rPr>
                        <a:t>负责学生的学习</a:t>
                      </a:r>
                    </a:p>
                  </a:txBody>
                  <a:tcPr marL="35126" marR="35126" marT="16212" marB="16212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534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架构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76540C5-A176-9743-B185-B8F418BA9731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3E5A4C-5B55-ED4F-AAE4-93EA81F3D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20" y="2081335"/>
            <a:ext cx="9017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从角色来分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1" y="2108269"/>
              <a:ext cx="3398830" cy="4304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b="1" dirty="0" err="1"/>
                <a:t>Kube-apiserver</a:t>
              </a:r>
              <a:endParaRPr lang="en" altLang="zh-CN" b="1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007630" cy="973732"/>
            <a:chOff x="4052256" y="3366923"/>
            <a:chExt cx="7007630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421072" y="3582578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/>
                <a:t>软件开发人员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3327577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计算机或者相关专业的学生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129163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有意向转型做云原生相关技术的人员</a:t>
              </a: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286B82E-EF83-4F4F-957E-6C7638F7540E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7DF9B8-25C4-F741-9E09-17EDF800FBB6}"/>
              </a:ext>
            </a:extLst>
          </p:cNvPr>
          <p:cNvSpPr txBox="1"/>
          <p:nvPr/>
        </p:nvSpPr>
        <p:spPr>
          <a:xfrm>
            <a:off x="1576583" y="2728423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Master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br>
              <a:rPr kumimoji="1" lang="en-US" altLang="zh-CN" dirty="0"/>
            </a:br>
            <a:r>
              <a:rPr kumimoji="1" lang="zh-CN" altLang="en-US" dirty="0"/>
              <a:t>行政楼</a:t>
            </a:r>
          </a:p>
        </p:txBody>
      </p:sp>
    </p:spTree>
    <p:extLst>
      <p:ext uri="{BB962C8B-B14F-4D97-AF65-F5344CB8AC3E}">
        <p14:creationId xmlns:p14="http://schemas.microsoft.com/office/powerpoint/2010/main" val="20754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/>
          <p:cNvSpPr>
            <a:spLocks noEditPoints="1"/>
          </p:cNvSpPr>
          <p:nvPr/>
        </p:nvSpPr>
        <p:spPr bwMode="auto">
          <a:xfrm>
            <a:off x="119559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Freeform 29"/>
          <p:cNvSpPr>
            <a:spLocks noEditPoints="1"/>
          </p:cNvSpPr>
          <p:nvPr/>
        </p:nvSpPr>
        <p:spPr bwMode="auto">
          <a:xfrm>
            <a:off x="643137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Freeform 29"/>
          <p:cNvSpPr>
            <a:spLocks noEditPoints="1"/>
          </p:cNvSpPr>
          <p:nvPr/>
        </p:nvSpPr>
        <p:spPr bwMode="auto">
          <a:xfrm>
            <a:off x="119559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643137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28872" y="2186137"/>
            <a:ext cx="2513128" cy="939708"/>
            <a:chOff x="7325360" y="2384859"/>
            <a:chExt cx="2513128" cy="939708"/>
          </a:xfrm>
        </p:grpSpPr>
        <p:sp>
          <p:nvSpPr>
            <p:cNvPr id="9" name="矩形 8"/>
            <p:cNvSpPr/>
            <p:nvPr/>
          </p:nvSpPr>
          <p:spPr>
            <a:xfrm>
              <a:off x="7325360" y="2737483"/>
              <a:ext cx="2513128" cy="587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会使用基础的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cp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mv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等命令，会使用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vim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编辑文件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命令行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28872" y="4305222"/>
            <a:ext cx="2513128" cy="681175"/>
            <a:chOff x="7325360" y="2384859"/>
            <a:chExt cx="2513128" cy="681175"/>
          </a:xfrm>
        </p:grpSpPr>
        <p:sp>
          <p:nvSpPr>
            <p:cNvPr id="12" name="矩形 11"/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上的代码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2295" y="2186137"/>
            <a:ext cx="2513128" cy="679701"/>
            <a:chOff x="7325360" y="2384859"/>
            <a:chExt cx="2513128" cy="679701"/>
          </a:xfrm>
        </p:grpSpPr>
        <p:sp>
          <p:nvSpPr>
            <p:cNvPr id="15" name="矩形 1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会使用包管理器安装软件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yum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apt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52295" y="4305222"/>
            <a:ext cx="2513128" cy="679701"/>
            <a:chOff x="7325360" y="2384859"/>
            <a:chExt cx="2513128" cy="679701"/>
          </a:xfrm>
        </p:grpSpPr>
        <p:sp>
          <p:nvSpPr>
            <p:cNvPr id="18" name="矩形 17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下载资料，做实验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笔记本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预备知识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4D5B4F59-65D1-5247-B0DE-A0897AA636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275" b="23275"/>
          <a:stretch>
            <a:fillRect/>
          </a:stretch>
        </p:blipFill>
        <p:spPr>
          <a:xfrm>
            <a:off x="1397731" y="2186137"/>
            <a:ext cx="1658836" cy="1253202"/>
          </a:xfrm>
          <a:prstGeom prst="rect">
            <a:avLst/>
          </a:prstGeo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500D571-515B-FC41-A374-40243937CF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646" b="4646"/>
          <a:stretch>
            <a:fillRect/>
          </a:stretch>
        </p:blipFill>
        <p:spPr>
          <a:xfrm>
            <a:off x="6653232" y="2199162"/>
            <a:ext cx="1627909" cy="1229838"/>
          </a:xfrm>
          <a:prstGeom prst="rect">
            <a:avLst/>
          </a:prstGeom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02FF6AB4-E857-4A4D-B8EC-5EFB07CDBF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684" r="8684"/>
          <a:stretch>
            <a:fillRect/>
          </a:stretch>
        </p:blipFill>
        <p:spPr>
          <a:xfrm>
            <a:off x="1397731" y="4305222"/>
            <a:ext cx="1637773" cy="1237289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ABC0568C-B93C-DF4C-B6D8-86D9EFEB5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211" b="12211"/>
          <a:stretch>
            <a:fillRect/>
          </a:stretch>
        </p:blipFill>
        <p:spPr>
          <a:xfrm>
            <a:off x="6596893" y="4305222"/>
            <a:ext cx="1684248" cy="1272400"/>
          </a:xfrm>
          <a:prstGeom prst="rect">
            <a:avLst/>
          </a:prstGeom>
        </p:spPr>
      </p:pic>
      <p:sp>
        <p:nvSpPr>
          <p:cNvPr id="35" name="Freeform 9">
            <a:extLst>
              <a:ext uri="{FF2B5EF4-FFF2-40B4-BE49-F238E27FC236}">
                <a16:creationId xmlns:a16="http://schemas.microsoft.com/office/drawing/2014/main" id="{B783A1B3-3690-3D4A-AE2E-07B18DBD7117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DDF7AA-8D84-9948-8FBE-8659BD5EA092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424926-703F-0744-B75A-4C312EDE564F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41" name="任意多边形 1">
                <a:extLst>
                  <a:ext uri="{FF2B5EF4-FFF2-40B4-BE49-F238E27FC236}">
                    <a16:creationId xmlns:a16="http://schemas.microsoft.com/office/drawing/2014/main" id="{A3782E2A-2D4A-EC4D-BB2D-7DDFBA85DEA0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 2">
                <a:extLst>
                  <a:ext uri="{FF2B5EF4-FFF2-40B4-BE49-F238E27FC236}">
                    <a16:creationId xmlns:a16="http://schemas.microsoft.com/office/drawing/2014/main" id="{41775C27-258E-624C-9E0F-F2646B44887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E8C96590-42EA-184E-83D1-B8D6FBE93C99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任意多边形 4">
                <a:extLst>
                  <a:ext uri="{FF2B5EF4-FFF2-40B4-BE49-F238E27FC236}">
                    <a16:creationId xmlns:a16="http://schemas.microsoft.com/office/drawing/2014/main" id="{8E3642C4-2D7C-D443-92A8-42BDAC852923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A8EA306-0E7F-204C-8779-3F4279BA799D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F2DF94B-5D82-D743-A088-34C1D48F0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CC6512B-1364-0549-855A-B839BA9445CC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</p:spTree>
    <p:extLst>
      <p:ext uri="{BB962C8B-B14F-4D97-AF65-F5344CB8AC3E}">
        <p14:creationId xmlns:p14="http://schemas.microsoft.com/office/powerpoint/2010/main" val="258651648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/>
          <p:cNvSpPr>
            <a:spLocks noEditPoints="1"/>
          </p:cNvSpPr>
          <p:nvPr/>
        </p:nvSpPr>
        <p:spPr bwMode="auto">
          <a:xfrm>
            <a:off x="119559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Freeform 29"/>
          <p:cNvSpPr>
            <a:spLocks noEditPoints="1"/>
          </p:cNvSpPr>
          <p:nvPr/>
        </p:nvSpPr>
        <p:spPr bwMode="auto">
          <a:xfrm>
            <a:off x="643137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Freeform 29"/>
          <p:cNvSpPr>
            <a:spLocks noEditPoints="1"/>
          </p:cNvSpPr>
          <p:nvPr/>
        </p:nvSpPr>
        <p:spPr bwMode="auto">
          <a:xfrm>
            <a:off x="119559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643137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28872" y="2186137"/>
            <a:ext cx="2513128" cy="939708"/>
            <a:chOff x="7325360" y="2384859"/>
            <a:chExt cx="2513128" cy="939708"/>
          </a:xfrm>
        </p:grpSpPr>
        <p:sp>
          <p:nvSpPr>
            <p:cNvPr id="9" name="矩形 8"/>
            <p:cNvSpPr/>
            <p:nvPr/>
          </p:nvSpPr>
          <p:spPr>
            <a:xfrm>
              <a:off x="7325360" y="2737483"/>
              <a:ext cx="2513128" cy="587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会使用基础的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cp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mv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等命令，会使用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vim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编辑文件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命令行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28872" y="4305222"/>
            <a:ext cx="2513128" cy="681175"/>
            <a:chOff x="7325360" y="2384859"/>
            <a:chExt cx="2513128" cy="681175"/>
          </a:xfrm>
        </p:grpSpPr>
        <p:sp>
          <p:nvSpPr>
            <p:cNvPr id="12" name="矩形 11"/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上的代码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2295" y="2186137"/>
            <a:ext cx="2513128" cy="679701"/>
            <a:chOff x="7325360" y="2384859"/>
            <a:chExt cx="2513128" cy="679701"/>
          </a:xfrm>
        </p:grpSpPr>
        <p:sp>
          <p:nvSpPr>
            <p:cNvPr id="15" name="矩形 1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会使用包管理器安装软件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yum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apt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52295" y="4305222"/>
            <a:ext cx="2513128" cy="679701"/>
            <a:chOff x="7325360" y="2384859"/>
            <a:chExt cx="2513128" cy="679701"/>
          </a:xfrm>
        </p:grpSpPr>
        <p:sp>
          <p:nvSpPr>
            <p:cNvPr id="18" name="矩形 17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下载资料，做实验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笔记本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预备知识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4D5B4F59-65D1-5247-B0DE-A0897AA636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275" b="23275"/>
          <a:stretch>
            <a:fillRect/>
          </a:stretch>
        </p:blipFill>
        <p:spPr>
          <a:xfrm>
            <a:off x="1397731" y="2186137"/>
            <a:ext cx="1658836" cy="1253202"/>
          </a:xfrm>
          <a:prstGeom prst="rect">
            <a:avLst/>
          </a:prstGeo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500D571-515B-FC41-A374-40243937CF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646" b="4646"/>
          <a:stretch>
            <a:fillRect/>
          </a:stretch>
        </p:blipFill>
        <p:spPr>
          <a:xfrm>
            <a:off x="6653232" y="2199162"/>
            <a:ext cx="1627909" cy="1229838"/>
          </a:xfrm>
          <a:prstGeom prst="rect">
            <a:avLst/>
          </a:prstGeom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02FF6AB4-E857-4A4D-B8EC-5EFB07CDBF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684" r="8684"/>
          <a:stretch>
            <a:fillRect/>
          </a:stretch>
        </p:blipFill>
        <p:spPr>
          <a:xfrm>
            <a:off x="1397731" y="4305222"/>
            <a:ext cx="1637773" cy="1237289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ABC0568C-B93C-DF4C-B6D8-86D9EFEB5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211" b="12211"/>
          <a:stretch>
            <a:fillRect/>
          </a:stretch>
        </p:blipFill>
        <p:spPr>
          <a:xfrm>
            <a:off x="6596893" y="4305222"/>
            <a:ext cx="1684248" cy="1272400"/>
          </a:xfrm>
          <a:prstGeom prst="rect">
            <a:avLst/>
          </a:prstGeom>
        </p:spPr>
      </p:pic>
      <p:sp>
        <p:nvSpPr>
          <p:cNvPr id="35" name="Freeform 9">
            <a:extLst>
              <a:ext uri="{FF2B5EF4-FFF2-40B4-BE49-F238E27FC236}">
                <a16:creationId xmlns:a16="http://schemas.microsoft.com/office/drawing/2014/main" id="{B783A1B3-3690-3D4A-AE2E-07B18DBD7117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DDF7AA-8D84-9948-8FBE-8659BD5EA092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424926-703F-0744-B75A-4C312EDE564F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41" name="任意多边形 1">
                <a:extLst>
                  <a:ext uri="{FF2B5EF4-FFF2-40B4-BE49-F238E27FC236}">
                    <a16:creationId xmlns:a16="http://schemas.microsoft.com/office/drawing/2014/main" id="{A3782E2A-2D4A-EC4D-BB2D-7DDFBA85DEA0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 2">
                <a:extLst>
                  <a:ext uri="{FF2B5EF4-FFF2-40B4-BE49-F238E27FC236}">
                    <a16:creationId xmlns:a16="http://schemas.microsoft.com/office/drawing/2014/main" id="{41775C27-258E-624C-9E0F-F2646B44887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E8C96590-42EA-184E-83D1-B8D6FBE93C99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任意多边形 4">
                <a:extLst>
                  <a:ext uri="{FF2B5EF4-FFF2-40B4-BE49-F238E27FC236}">
                    <a16:creationId xmlns:a16="http://schemas.microsoft.com/office/drawing/2014/main" id="{8E3642C4-2D7C-D443-92A8-42BDAC852923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A8EA306-0E7F-204C-8779-3F4279BA799D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F2DF94B-5D82-D743-A088-34C1D48F0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ECC6512B-1364-0549-855A-B839BA9445CC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</p:spTree>
    <p:extLst>
      <p:ext uri="{BB962C8B-B14F-4D97-AF65-F5344CB8AC3E}">
        <p14:creationId xmlns:p14="http://schemas.microsoft.com/office/powerpoint/2010/main" val="31398559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749799" y="2425943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3" name="Freeform 29"/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Freeform 30"/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Freeform 32"/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Freeform 33"/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Freeform 35"/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Freeform 36"/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Freeform 37"/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Freeform 38"/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Freeform 39"/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Freeform 40"/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Freeform 41"/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42"/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43"/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Freeform 44"/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Freeform 45"/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Freeform 47"/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Freeform 48"/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49"/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Freeform 50"/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51"/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52"/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54"/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55"/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56"/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Freeform 57"/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58"/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59"/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60"/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61"/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62"/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63"/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64"/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65"/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66"/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88972" y="2186137"/>
            <a:ext cx="2513128" cy="1713830"/>
            <a:chOff x="7325360" y="2384859"/>
            <a:chExt cx="2513128" cy="1713830"/>
          </a:xfrm>
        </p:grpSpPr>
        <p:sp>
          <p:nvSpPr>
            <p:cNvPr id="42" name="矩形 41"/>
            <p:cNvSpPr/>
            <p:nvPr/>
          </p:nvSpPr>
          <p:spPr>
            <a:xfrm>
              <a:off x="7325360" y="2737483"/>
              <a:ext cx="2513128" cy="1361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大多数的</a:t>
              </a: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发行版都可以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Debian/Ubuntu(ubuntu 16.04/18.04 LTS)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Red Hat/Fedora/CentOS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openSUSE/SUSE.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操作系统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88972" y="4260628"/>
            <a:ext cx="2513128" cy="679701"/>
            <a:chOff x="7325360" y="2384859"/>
            <a:chExt cx="2513128" cy="679701"/>
          </a:xfrm>
        </p:grpSpPr>
        <p:sp>
          <p:nvSpPr>
            <p:cNvPr id="45" name="矩形 4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阿里云，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等等都可以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建议使用公有云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63722" y="2186137"/>
            <a:ext cx="2513128" cy="938234"/>
            <a:chOff x="7325360" y="2384859"/>
            <a:chExt cx="2513128" cy="938234"/>
          </a:xfrm>
        </p:grpSpPr>
        <p:sp>
          <p:nvSpPr>
            <p:cNvPr id="48" name="矩形 47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每个节点不少于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2U4G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的硬件资源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硬件环境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63722" y="4260628"/>
            <a:ext cx="2513128" cy="938234"/>
            <a:chOff x="7325360" y="2384859"/>
            <a:chExt cx="2513128" cy="938234"/>
          </a:xfrm>
        </p:grpSpPr>
        <p:sp>
          <p:nvSpPr>
            <p:cNvPr id="51" name="矩形 50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vmware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workstations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virtual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box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都可以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虚拟机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实验环境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026F7927-956F-6848-9D33-BABF48D622C1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9989F97-C32A-4541-810B-D98668E761DC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6F2CEC8-5433-6D45-80DB-35FB57EE26A4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60" name="任意多边形 1">
                <a:extLst>
                  <a:ext uri="{FF2B5EF4-FFF2-40B4-BE49-F238E27FC236}">
                    <a16:creationId xmlns:a16="http://schemas.microsoft.com/office/drawing/2014/main" id="{C1CD3845-16FE-FC46-9655-70840BC537C3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任意多边形 2">
                <a:extLst>
                  <a:ext uri="{FF2B5EF4-FFF2-40B4-BE49-F238E27FC236}">
                    <a16:creationId xmlns:a16="http://schemas.microsoft.com/office/drawing/2014/main" id="{3A10A1A0-D52A-1E49-9096-20F37BA79ED7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任意多边形 3">
                <a:extLst>
                  <a:ext uri="{FF2B5EF4-FFF2-40B4-BE49-F238E27FC236}">
                    <a16:creationId xmlns:a16="http://schemas.microsoft.com/office/drawing/2014/main" id="{670DC41F-78F3-3C41-84AB-8BB614E4D335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任意多边形 4">
                <a:extLst>
                  <a:ext uri="{FF2B5EF4-FFF2-40B4-BE49-F238E27FC236}">
                    <a16:creationId xmlns:a16="http://schemas.microsoft.com/office/drawing/2014/main" id="{808F687C-D4AA-804C-AB65-F4BCA57B9AB8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198B280-AFA3-7C48-9838-B4096536D847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4CC5C027-7CF7-4248-B8F7-870656F6C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29546B44-11BC-234C-A74F-339AC106BE27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</p:spTree>
    <p:extLst>
      <p:ext uri="{BB962C8B-B14F-4D97-AF65-F5344CB8AC3E}">
        <p14:creationId xmlns:p14="http://schemas.microsoft.com/office/powerpoint/2010/main" val="41694085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感谢您的观看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FDA1C43-4A18-9D41-B6DF-1DA58502A816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20558B"/>
                </a:solidFill>
              </a:rPr>
              <a:t>架构和基础概念</a:t>
            </a:r>
          </a:p>
        </p:txBody>
      </p:sp>
    </p:spTree>
    <p:extLst>
      <p:ext uri="{BB962C8B-B14F-4D97-AF65-F5344CB8AC3E}">
        <p14:creationId xmlns:p14="http://schemas.microsoft.com/office/powerpoint/2010/main" val="155280073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zleytzk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1053</TotalTime>
  <Words>693</Words>
  <Application>Microsoft Macintosh PowerPoint</Application>
  <PresentationFormat>宽屏</PresentationFormat>
  <Paragraphs>154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印品黑体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蓝色手绘</dc:title>
  <dc:creator>第一PPT</dc:creator>
  <cp:keywords>www.1ppt.com</cp:keywords>
  <dc:description>www.1ppt.com</dc:description>
  <cp:lastModifiedBy>Zhang Ke</cp:lastModifiedBy>
  <cp:revision>53</cp:revision>
  <dcterms:created xsi:type="dcterms:W3CDTF">2017-07-10T06:31:12Z</dcterms:created>
  <dcterms:modified xsi:type="dcterms:W3CDTF">2020-05-05T14:21:20Z</dcterms:modified>
</cp:coreProperties>
</file>